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65" r:id="rId4"/>
    <p:sldId id="259" r:id="rId5"/>
    <p:sldId id="258" r:id="rId6"/>
    <p:sldId id="260" r:id="rId7"/>
    <p:sldId id="261" r:id="rId8"/>
    <p:sldId id="262" r:id="rId9"/>
    <p:sldId id="264"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F6215-96AA-F2A1-BA6E-853551DA5D09}" v="5174" dt="2025-11-26T15:45:31.492"/>
    <p1510:client id="{CF39466D-E5EF-7D4A-40C8-2FBCE8CC9802}" v="6" dt="2025-11-24T16:24:05.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4578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32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732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3318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1866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606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490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2040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0432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383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209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5078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7676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437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3083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511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03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24049576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ime compass on hand">
            <a:extLst>
              <a:ext uri="{FF2B5EF4-FFF2-40B4-BE49-F238E27FC236}">
                <a16:creationId xmlns:a16="http://schemas.microsoft.com/office/drawing/2014/main" id="{F5AD7B21-0828-2AED-7FCE-A2BB2EBFEE37}"/>
              </a:ext>
            </a:extLst>
          </p:cNvPr>
          <p:cNvPicPr>
            <a:picLocks noChangeAspect="1"/>
          </p:cNvPicPr>
          <p:nvPr/>
        </p:nvPicPr>
        <p:blipFill>
          <a:blip r:embed="rId2">
            <a:alphaModFix amt="35000"/>
          </a:blip>
          <a:srcRect t="16248" r="12239" b="-97"/>
          <a:stretch>
            <a:fillRect/>
          </a:stretch>
        </p:blipFill>
        <p:spPr>
          <a:xfrm>
            <a:off x="20" y="31567"/>
            <a:ext cx="12148508" cy="6837044"/>
          </a:xfrm>
          <a:prstGeom prst="rect">
            <a:avLst/>
          </a:prstGeom>
        </p:spPr>
      </p:pic>
      <p:sp>
        <p:nvSpPr>
          <p:cNvPr id="2" name="Title 1"/>
          <p:cNvSpPr>
            <a:spLocks noGrp="1"/>
          </p:cNvSpPr>
          <p:nvPr>
            <p:ph type="ctrTitle"/>
          </p:nvPr>
        </p:nvSpPr>
        <p:spPr>
          <a:xfrm>
            <a:off x="361032" y="1712516"/>
            <a:ext cx="8640662" cy="954210"/>
          </a:xfrm>
        </p:spPr>
        <p:txBody>
          <a:bodyPr>
            <a:normAutofit/>
          </a:bodyPr>
          <a:lstStyle/>
          <a:p>
            <a:r>
              <a:rPr lang="en-US" dirty="0">
                <a:ea typeface="+mj-lt"/>
                <a:cs typeface="+mj-lt"/>
              </a:rPr>
              <a:t>How to … Manage your time</a:t>
            </a:r>
            <a:endParaRPr lang="en-US" dirty="0"/>
          </a:p>
        </p:txBody>
      </p:sp>
      <p:sp>
        <p:nvSpPr>
          <p:cNvPr id="3" name="Subtitle 2"/>
          <p:cNvSpPr>
            <a:spLocks noGrp="1"/>
          </p:cNvSpPr>
          <p:nvPr>
            <p:ph type="subTitle" idx="1"/>
          </p:nvPr>
        </p:nvSpPr>
        <p:spPr>
          <a:xfrm>
            <a:off x="6783420" y="5877306"/>
            <a:ext cx="5073854" cy="659680"/>
          </a:xfrm>
        </p:spPr>
        <p:txBody>
          <a:bodyPr>
            <a:normAutofit/>
          </a:bodyPr>
          <a:lstStyle/>
          <a:p>
            <a:r>
              <a:rPr lang="en-US" dirty="0"/>
              <a:t>Time management and Organization</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0D0E-1A19-D953-8323-6CF8BCA864A9}"/>
              </a:ext>
            </a:extLst>
          </p:cNvPr>
          <p:cNvSpPr>
            <a:spLocks noGrp="1"/>
          </p:cNvSpPr>
          <p:nvPr>
            <p:ph type="title"/>
          </p:nvPr>
        </p:nvSpPr>
        <p:spPr/>
        <p:txBody>
          <a:bodyPr/>
          <a:lstStyle/>
          <a:p>
            <a:r>
              <a:rPr lang="en-US" dirty="0"/>
              <a:t>Procrastination</a:t>
            </a:r>
          </a:p>
        </p:txBody>
      </p:sp>
      <p:sp>
        <p:nvSpPr>
          <p:cNvPr id="3" name="Content Placeholder 2">
            <a:extLst>
              <a:ext uri="{FF2B5EF4-FFF2-40B4-BE49-F238E27FC236}">
                <a16:creationId xmlns:a16="http://schemas.microsoft.com/office/drawing/2014/main" id="{7D4FD39D-3D91-83E9-D467-A7E8C075CB9D}"/>
              </a:ext>
            </a:extLst>
          </p:cNvPr>
          <p:cNvSpPr>
            <a:spLocks noGrp="1"/>
          </p:cNvSpPr>
          <p:nvPr>
            <p:ph idx="1"/>
          </p:nvPr>
        </p:nvSpPr>
        <p:spPr>
          <a:xfrm>
            <a:off x="4582632" y="1866012"/>
            <a:ext cx="7163749" cy="4008576"/>
          </a:xfrm>
        </p:spPr>
        <p:txBody>
          <a:bodyPr vert="horz" lIns="91440" tIns="45720" rIns="91440" bIns="45720" rtlCol="0" anchor="t">
            <a:normAutofit fontScale="85000" lnSpcReduction="10000"/>
          </a:bodyPr>
          <a:lstStyle/>
          <a:p>
            <a:pPr>
              <a:buClr>
                <a:srgbClr val="8AD0D6"/>
              </a:buClr>
            </a:pPr>
            <a:r>
              <a:rPr lang="en-US" dirty="0"/>
              <a:t>Lie to yourself about deadlines</a:t>
            </a:r>
            <a:endParaRPr lang="en-US"/>
          </a:p>
          <a:p>
            <a:pPr lvl="1">
              <a:buClr>
                <a:srgbClr val="8AD0D6"/>
              </a:buClr>
              <a:buFont typeface="Courier New" charset="2"/>
              <a:buChar char="o"/>
            </a:pPr>
            <a:r>
              <a:rPr lang="en-US" dirty="0"/>
              <a:t>Set all due dates several hours/days in advance</a:t>
            </a:r>
          </a:p>
          <a:p>
            <a:pPr lvl="1">
              <a:buClr>
                <a:srgbClr val="8AD0D6"/>
              </a:buClr>
              <a:buFont typeface="Courier New" charset="2"/>
              <a:buChar char="o"/>
            </a:pPr>
            <a:r>
              <a:rPr lang="en-US" dirty="0"/>
              <a:t>Tell yourself there is no flexibility and everything is a firm deadline</a:t>
            </a:r>
          </a:p>
          <a:p>
            <a:pPr lvl="1">
              <a:buClr>
                <a:srgbClr val="8AD0D6"/>
              </a:buClr>
              <a:buFont typeface="Courier New" charset="2"/>
              <a:buChar char="o"/>
            </a:pPr>
            <a:r>
              <a:rPr lang="en-US" dirty="0"/>
              <a:t>Be careful you don't start thinking of all due dates as flexible, or get inured to them and miss something</a:t>
            </a:r>
          </a:p>
          <a:p>
            <a:pPr>
              <a:buClr>
                <a:srgbClr val="8AD0D6"/>
              </a:buClr>
            </a:pPr>
            <a:r>
              <a:rPr lang="en-US" dirty="0"/>
              <a:t>Consider bribery</a:t>
            </a:r>
          </a:p>
          <a:p>
            <a:pPr lvl="1">
              <a:buClr>
                <a:srgbClr val="8AD0D6"/>
              </a:buClr>
              <a:buFont typeface="Courier New" charset="2"/>
              <a:buChar char="o"/>
            </a:pPr>
            <a:r>
              <a:rPr lang="en-US" dirty="0"/>
              <a:t>Reasonable small treats for  completing things such as 10min of video games for every 30min of work done</a:t>
            </a:r>
          </a:p>
          <a:p>
            <a:pPr>
              <a:buClr>
                <a:srgbClr val="8AD0D6"/>
              </a:buClr>
            </a:pPr>
            <a:r>
              <a:rPr lang="en-US" dirty="0"/>
              <a:t>Try setting up an easy thing to do before stopping for the day so you can jump right into something not difficult to help with the mental block of not knowing what to do</a:t>
            </a:r>
          </a:p>
          <a:p>
            <a:pPr>
              <a:buClr>
                <a:srgbClr val="8AD0D6"/>
              </a:buClr>
            </a:pPr>
            <a:r>
              <a:rPr lang="en-US" dirty="0"/>
              <a:t>Be careful you don't fall down the rabbit hole of prioritizing organization over doing the actual thing you need to do</a:t>
            </a:r>
          </a:p>
        </p:txBody>
      </p:sp>
      <p:pic>
        <p:nvPicPr>
          <p:cNvPr id="5" name="Picture 4" descr="Meme of Frodo at Mt Doom that says &quot;It's done I'm free&quot;">
            <a:extLst>
              <a:ext uri="{FF2B5EF4-FFF2-40B4-BE49-F238E27FC236}">
                <a16:creationId xmlns:a16="http://schemas.microsoft.com/office/drawing/2014/main" id="{01E3A19D-5548-C579-8B40-61B361296739}"/>
              </a:ext>
            </a:extLst>
          </p:cNvPr>
          <p:cNvPicPr>
            <a:picLocks noChangeAspect="1"/>
          </p:cNvPicPr>
          <p:nvPr/>
        </p:nvPicPr>
        <p:blipFill>
          <a:blip r:embed="rId2"/>
          <a:stretch>
            <a:fillRect/>
          </a:stretch>
        </p:blipFill>
        <p:spPr>
          <a:xfrm>
            <a:off x="551731" y="2738707"/>
            <a:ext cx="3554803" cy="2257605"/>
          </a:xfrm>
          <a:prstGeom prst="rect">
            <a:avLst/>
          </a:prstGeom>
        </p:spPr>
      </p:pic>
    </p:spTree>
    <p:extLst>
      <p:ext uri="{BB962C8B-B14F-4D97-AF65-F5344CB8AC3E}">
        <p14:creationId xmlns:p14="http://schemas.microsoft.com/office/powerpoint/2010/main" val="239138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64BF-0A03-B025-F12E-3FB3CEC9C344}"/>
              </a:ext>
            </a:extLst>
          </p:cNvPr>
          <p:cNvSpPr>
            <a:spLocks noGrp="1"/>
          </p:cNvSpPr>
          <p:nvPr>
            <p:ph type="title"/>
          </p:nvPr>
        </p:nvSpPr>
        <p:spPr/>
        <p:txBody>
          <a:bodyPr/>
          <a:lstStyle/>
          <a:p>
            <a:r>
              <a:rPr lang="en-US" dirty="0"/>
              <a:t>Other road blocks</a:t>
            </a:r>
          </a:p>
        </p:txBody>
      </p:sp>
      <p:sp>
        <p:nvSpPr>
          <p:cNvPr id="3" name="Content Placeholder 2">
            <a:extLst>
              <a:ext uri="{FF2B5EF4-FFF2-40B4-BE49-F238E27FC236}">
                <a16:creationId xmlns:a16="http://schemas.microsoft.com/office/drawing/2014/main" id="{1E595BC6-CCE8-0FD1-F2F1-5EDD1ADBC0B6}"/>
              </a:ext>
            </a:extLst>
          </p:cNvPr>
          <p:cNvSpPr>
            <a:spLocks noGrp="1"/>
          </p:cNvSpPr>
          <p:nvPr>
            <p:ph idx="1"/>
          </p:nvPr>
        </p:nvSpPr>
        <p:spPr>
          <a:xfrm>
            <a:off x="6092255" y="1981032"/>
            <a:ext cx="5524730" cy="4324877"/>
          </a:xfrm>
        </p:spPr>
        <p:txBody>
          <a:bodyPr vert="horz" lIns="91440" tIns="45720" rIns="91440" bIns="45720" rtlCol="0" anchor="t">
            <a:normAutofit fontScale="85000" lnSpcReduction="20000"/>
          </a:bodyPr>
          <a:lstStyle/>
          <a:p>
            <a:r>
              <a:rPr lang="en-US" dirty="0"/>
              <a:t>How to help if you struggle with executive function</a:t>
            </a:r>
          </a:p>
          <a:p>
            <a:pPr>
              <a:buClr>
                <a:srgbClr val="8AD0D6"/>
              </a:buClr>
            </a:pPr>
            <a:r>
              <a:rPr lang="en-US" dirty="0"/>
              <a:t>Suggestions if you have difficulty focusing</a:t>
            </a:r>
          </a:p>
          <a:p>
            <a:pPr>
              <a:buClr>
                <a:srgbClr val="8AD0D6"/>
              </a:buClr>
            </a:pPr>
            <a:r>
              <a:rPr lang="en-US" dirty="0"/>
              <a:t>Check-ins with someone to hold yourself accountable and get your work done on time</a:t>
            </a:r>
          </a:p>
          <a:p>
            <a:pPr>
              <a:buClr>
                <a:srgbClr val="8AD0D6"/>
              </a:buClr>
            </a:pPr>
            <a:r>
              <a:rPr lang="en-US" dirty="0"/>
              <a:t>No is a whole sentence. Think about your personal priorities and what is reasonable to say no to</a:t>
            </a:r>
          </a:p>
          <a:p>
            <a:pPr>
              <a:buClr>
                <a:srgbClr val="8AD0D6"/>
              </a:buClr>
            </a:pPr>
            <a:r>
              <a:rPr lang="en-US" dirty="0"/>
              <a:t>Review your days/weeks so you can figure out if you're wasting time on unexpected things or spending more time on something than you think</a:t>
            </a:r>
          </a:p>
          <a:p>
            <a:pPr>
              <a:buClr>
                <a:srgbClr val="8AD0D6"/>
              </a:buClr>
            </a:pPr>
            <a:r>
              <a:rPr lang="en-US" dirty="0"/>
              <a:t>Body Doubling</a:t>
            </a:r>
          </a:p>
          <a:p>
            <a:pPr lvl="1">
              <a:buClr>
                <a:srgbClr val="8AD0D6"/>
              </a:buClr>
              <a:buFont typeface="Courier New" charset="2"/>
              <a:buChar char="o"/>
            </a:pPr>
            <a:r>
              <a:rPr lang="en-US" dirty="0"/>
              <a:t>Consider music or audio books in the background (not new ones) things you're familiar with as a way to mimic body doubling</a:t>
            </a:r>
          </a:p>
        </p:txBody>
      </p:sp>
      <p:pic>
        <p:nvPicPr>
          <p:cNvPr id="4" name="Picture 3" descr="Trojan horse meme about presenting oneself to new managers. Horse is labelled &quot;me&quot; and the belly says &quot;Hardcore procrastinator&quot;  Person leading the horse is labelled &quot;my CV&quot;, the person at the doors is &quot;new manager&quot; and the gates are &quot;new job&quot;">
            <a:extLst>
              <a:ext uri="{FF2B5EF4-FFF2-40B4-BE49-F238E27FC236}">
                <a16:creationId xmlns:a16="http://schemas.microsoft.com/office/drawing/2014/main" id="{161AD3F7-1A68-BF20-3ED3-55B7AF1ABB6B}"/>
              </a:ext>
            </a:extLst>
          </p:cNvPr>
          <p:cNvPicPr>
            <a:picLocks noChangeAspect="1"/>
          </p:cNvPicPr>
          <p:nvPr/>
        </p:nvPicPr>
        <p:blipFill>
          <a:blip r:embed="rId2"/>
          <a:stretch>
            <a:fillRect/>
          </a:stretch>
        </p:blipFill>
        <p:spPr>
          <a:xfrm>
            <a:off x="796146" y="2361931"/>
            <a:ext cx="4762500" cy="3571875"/>
          </a:xfrm>
          <a:prstGeom prst="rect">
            <a:avLst/>
          </a:prstGeom>
        </p:spPr>
      </p:pic>
    </p:spTree>
    <p:extLst>
      <p:ext uri="{BB962C8B-B14F-4D97-AF65-F5344CB8AC3E}">
        <p14:creationId xmlns:p14="http://schemas.microsoft.com/office/powerpoint/2010/main" val="297443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522E-F38D-0A30-0465-4D7A187A874F}"/>
              </a:ext>
            </a:extLst>
          </p:cNvPr>
          <p:cNvSpPr>
            <a:spLocks noGrp="1"/>
          </p:cNvSpPr>
          <p:nvPr>
            <p:ph type="title"/>
          </p:nvPr>
        </p:nvSpPr>
        <p:spPr/>
        <p:txBody>
          <a:bodyPr/>
          <a:lstStyle/>
          <a:p>
            <a:r>
              <a:rPr lang="en-US" dirty="0">
                <a:ea typeface="Calibri Light"/>
                <a:cs typeface="Calibri Light"/>
              </a:rPr>
              <a:t>Why time management matters</a:t>
            </a:r>
            <a:endParaRPr lang="en-US" dirty="0"/>
          </a:p>
        </p:txBody>
      </p:sp>
      <p:sp>
        <p:nvSpPr>
          <p:cNvPr id="3" name="Content Placeholder 2">
            <a:extLst>
              <a:ext uri="{FF2B5EF4-FFF2-40B4-BE49-F238E27FC236}">
                <a16:creationId xmlns:a16="http://schemas.microsoft.com/office/drawing/2014/main" id="{28AF2AE1-6A9D-6958-E4E2-9B7A81A17FBC}"/>
              </a:ext>
            </a:extLst>
          </p:cNvPr>
          <p:cNvSpPr>
            <a:spLocks noGrp="1"/>
          </p:cNvSpPr>
          <p:nvPr>
            <p:ph idx="1"/>
          </p:nvPr>
        </p:nvSpPr>
        <p:spPr/>
        <p:txBody>
          <a:bodyPr/>
          <a:lstStyle/>
          <a:p>
            <a:endParaRPr lang="en-US" sz="1200" dirty="0">
              <a:solidFill>
                <a:srgbClr val="000000"/>
              </a:solidFill>
              <a:latin typeface="Times New Roman"/>
              <a:cs typeface="Times New Roman"/>
            </a:endParaRPr>
          </a:p>
          <a:p>
            <a:pPr>
              <a:buSzPct val="114999"/>
            </a:pPr>
            <a:endParaRPr lang="en-US" sz="1200" dirty="0">
              <a:latin typeface="Times New Roman"/>
              <a:ea typeface="Calibri"/>
              <a:cs typeface="Times New Roman"/>
            </a:endParaRPr>
          </a:p>
          <a:p>
            <a:pPr>
              <a:buSzPct val="114999"/>
            </a:pPr>
            <a:endParaRPr lang="en-US" dirty="0"/>
          </a:p>
        </p:txBody>
      </p:sp>
      <p:sp>
        <p:nvSpPr>
          <p:cNvPr id="8" name="Content Placeholder 2">
            <a:extLst>
              <a:ext uri="{FF2B5EF4-FFF2-40B4-BE49-F238E27FC236}">
                <a16:creationId xmlns:a16="http://schemas.microsoft.com/office/drawing/2014/main" id="{E8EB62D2-E9C6-1062-C6E3-B03A289B641C}"/>
              </a:ext>
            </a:extLst>
          </p:cNvPr>
          <p:cNvSpPr txBox="1">
            <a:spLocks/>
          </p:cNvSpPr>
          <p:nvPr/>
        </p:nvSpPr>
        <p:spPr>
          <a:xfrm>
            <a:off x="1309186" y="1907077"/>
            <a:ext cx="5435057" cy="3999090"/>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It is important to optimize your efforts </a:t>
            </a:r>
          </a:p>
          <a:p>
            <a:pPr>
              <a:buClr>
                <a:srgbClr val="8AD0D6"/>
              </a:buClr>
            </a:pPr>
            <a:r>
              <a:rPr lang="en-US" dirty="0"/>
              <a:t>We all have busy lives with things we need to do and things we want to do, and it's unlikely you have time to get everything you need and want to do done</a:t>
            </a:r>
          </a:p>
          <a:p>
            <a:pPr>
              <a:buClr>
                <a:srgbClr val="8AD0D6"/>
              </a:buClr>
            </a:pPr>
            <a:r>
              <a:rPr lang="en-US" dirty="0"/>
              <a:t>Prioritization can help make sure you're getting the things you need to done instead of wasting time</a:t>
            </a:r>
          </a:p>
          <a:p>
            <a:pPr>
              <a:buClr>
                <a:srgbClr val="8AD0D6"/>
              </a:buClr>
            </a:pPr>
            <a:r>
              <a:rPr lang="en-US" dirty="0"/>
              <a:t>Managing your time well can help with stress and anxiety because you are making strides toward doing what you need to do and not just thinking about everything in a stress spiral of doom</a:t>
            </a:r>
          </a:p>
          <a:p>
            <a:pPr>
              <a:buClr>
                <a:srgbClr val="8AD0D6"/>
              </a:buClr>
            </a:pPr>
            <a:r>
              <a:rPr lang="en-US" dirty="0"/>
              <a:t>If you organize your time well it can help your work/life balance because you aren't wasting as much time worrying about your to-do list</a:t>
            </a:r>
          </a:p>
        </p:txBody>
      </p:sp>
      <p:pic>
        <p:nvPicPr>
          <p:cNvPr id="4" name="Picture 3" descr="Spongebob meme that says &quot;Actual footage of me trying to cram 8 hours worth of work into the last 15min of my day because I have the time management skills of a carrot&quot;  Bottom text says &quot;let's do this&quot;">
            <a:extLst>
              <a:ext uri="{FF2B5EF4-FFF2-40B4-BE49-F238E27FC236}">
                <a16:creationId xmlns:a16="http://schemas.microsoft.com/office/drawing/2014/main" id="{F7518DC6-E399-C739-531E-56685F556A86}"/>
              </a:ext>
            </a:extLst>
          </p:cNvPr>
          <p:cNvPicPr>
            <a:picLocks noChangeAspect="1"/>
          </p:cNvPicPr>
          <p:nvPr/>
        </p:nvPicPr>
        <p:blipFill>
          <a:blip r:embed="rId2"/>
          <a:srcRect t="1043" r="210" b="11091"/>
          <a:stretch>
            <a:fillRect/>
          </a:stretch>
        </p:blipFill>
        <p:spPr>
          <a:xfrm>
            <a:off x="7375493" y="1850897"/>
            <a:ext cx="3725568" cy="3727775"/>
          </a:xfrm>
          <a:prstGeom prst="rect">
            <a:avLst/>
          </a:prstGeom>
        </p:spPr>
      </p:pic>
    </p:spTree>
    <p:extLst>
      <p:ext uri="{BB962C8B-B14F-4D97-AF65-F5344CB8AC3E}">
        <p14:creationId xmlns:p14="http://schemas.microsoft.com/office/powerpoint/2010/main" val="6822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44AD-38F7-22EF-A714-AFD0AB1A161C}"/>
              </a:ext>
            </a:extLst>
          </p:cNvPr>
          <p:cNvSpPr>
            <a:spLocks noGrp="1"/>
          </p:cNvSpPr>
          <p:nvPr>
            <p:ph type="title"/>
          </p:nvPr>
        </p:nvSpPr>
        <p:spPr/>
        <p:txBody>
          <a:bodyPr/>
          <a:lstStyle/>
          <a:p>
            <a:r>
              <a:rPr lang="en-US"/>
              <a:t>How to select </a:t>
            </a:r>
            <a:r>
              <a:rPr lang="en-US" dirty="0"/>
              <a:t>something that works for you</a:t>
            </a:r>
          </a:p>
        </p:txBody>
      </p:sp>
      <p:sp>
        <p:nvSpPr>
          <p:cNvPr id="3" name="Content Placeholder 2">
            <a:extLst>
              <a:ext uri="{FF2B5EF4-FFF2-40B4-BE49-F238E27FC236}">
                <a16:creationId xmlns:a16="http://schemas.microsoft.com/office/drawing/2014/main" id="{D48FE255-8F63-C123-1174-BCE4FBA602A8}"/>
              </a:ext>
            </a:extLst>
          </p:cNvPr>
          <p:cNvSpPr>
            <a:spLocks noGrp="1"/>
          </p:cNvSpPr>
          <p:nvPr>
            <p:ph idx="1"/>
          </p:nvPr>
        </p:nvSpPr>
        <p:spPr>
          <a:xfrm>
            <a:off x="4511144" y="1862418"/>
            <a:ext cx="6872209" cy="4227231"/>
          </a:xfrm>
        </p:spPr>
        <p:txBody>
          <a:bodyPr vert="horz" lIns="91440" tIns="45720" rIns="91440" bIns="45720" rtlCol="0" anchor="t">
            <a:normAutofit fontScale="77500" lnSpcReduction="20000"/>
          </a:bodyPr>
          <a:lstStyle/>
          <a:p>
            <a:r>
              <a:rPr lang="en-US" dirty="0"/>
              <a:t>You need to try anything that seems reasonable for time management suggestions or systems</a:t>
            </a:r>
          </a:p>
          <a:p>
            <a:pPr>
              <a:buClr>
                <a:srgbClr val="8AD0D6"/>
              </a:buClr>
            </a:pPr>
            <a:r>
              <a:rPr lang="en-US" dirty="0"/>
              <a:t>There isn't a way to figure out if it works for you without trying, make sure you give the trial long enough that it gets past any initial excitement</a:t>
            </a:r>
          </a:p>
          <a:p>
            <a:pPr>
              <a:buClr>
                <a:srgbClr val="8AD0D6"/>
              </a:buClr>
            </a:pPr>
            <a:r>
              <a:rPr lang="en-US" dirty="0"/>
              <a:t>However, make sure you have a reasonable trial period, (1 day to 1 week) and have something measurable to decide if it works</a:t>
            </a:r>
          </a:p>
          <a:p>
            <a:pPr>
              <a:buClr>
                <a:srgbClr val="8AD0D6"/>
              </a:buClr>
            </a:pPr>
            <a:r>
              <a:rPr lang="en-US" dirty="0"/>
              <a:t>Try adding a check-in to your calendar to remind you that it's time to figure out if the method you selected is actually working</a:t>
            </a:r>
          </a:p>
          <a:p>
            <a:pPr>
              <a:buClr>
                <a:srgbClr val="8AD0D6"/>
              </a:buClr>
            </a:pPr>
            <a:r>
              <a:rPr lang="en-US" dirty="0"/>
              <a:t>Think about the pros and cons while having an honest introspective look at yourself.  If you know you are really bad at something don't pick a system that relies on that thing.</a:t>
            </a:r>
          </a:p>
          <a:p>
            <a:pPr>
              <a:buClr>
                <a:srgbClr val="8AD0D6"/>
              </a:buClr>
            </a:pPr>
            <a:r>
              <a:rPr lang="en-US" dirty="0"/>
              <a:t>You are trying to reduce friction and get more done better, not be a different person</a:t>
            </a:r>
          </a:p>
          <a:p>
            <a:pPr>
              <a:buClr>
                <a:srgbClr val="8AD0D6"/>
              </a:buClr>
            </a:pPr>
            <a:r>
              <a:rPr lang="en-US" dirty="0"/>
              <a:t>Don't just say "I'll try harder" that doesn't help anyone, try something different</a:t>
            </a:r>
          </a:p>
        </p:txBody>
      </p:sp>
      <p:pic>
        <p:nvPicPr>
          <p:cNvPr id="4" name="Picture 3" descr="Cartoon of a rabbit and a dog sitting at a computer, the dog says &quot;wow you finished all your work?&quot; and the rabbit responds &quot; yeah i had planned to just waste time on the internet today but I got super distracted&quot;">
            <a:extLst>
              <a:ext uri="{FF2B5EF4-FFF2-40B4-BE49-F238E27FC236}">
                <a16:creationId xmlns:a16="http://schemas.microsoft.com/office/drawing/2014/main" id="{7CCBA637-2945-D226-5212-FFB947812D9F}"/>
              </a:ext>
            </a:extLst>
          </p:cNvPr>
          <p:cNvPicPr>
            <a:picLocks noChangeAspect="1"/>
          </p:cNvPicPr>
          <p:nvPr/>
        </p:nvPicPr>
        <p:blipFill>
          <a:blip r:embed="rId2"/>
          <a:stretch>
            <a:fillRect/>
          </a:stretch>
        </p:blipFill>
        <p:spPr>
          <a:xfrm>
            <a:off x="210568" y="1851643"/>
            <a:ext cx="4159250" cy="4220633"/>
          </a:xfrm>
          <a:prstGeom prst="rect">
            <a:avLst/>
          </a:prstGeom>
        </p:spPr>
      </p:pic>
    </p:spTree>
    <p:extLst>
      <p:ext uri="{BB962C8B-B14F-4D97-AF65-F5344CB8AC3E}">
        <p14:creationId xmlns:p14="http://schemas.microsoft.com/office/powerpoint/2010/main" val="328914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DF9-4A64-E372-4BFD-D9A002061B15}"/>
              </a:ext>
            </a:extLst>
          </p:cNvPr>
          <p:cNvSpPr>
            <a:spLocks noGrp="1"/>
          </p:cNvSpPr>
          <p:nvPr>
            <p:ph type="title"/>
          </p:nvPr>
        </p:nvSpPr>
        <p:spPr/>
        <p:txBody>
          <a:bodyPr/>
          <a:lstStyle/>
          <a:p>
            <a:r>
              <a:rPr lang="en-US" dirty="0">
                <a:ea typeface="+mj-lt"/>
                <a:cs typeface="+mj-lt"/>
              </a:rPr>
              <a:t>Getting things done (GTD)</a:t>
            </a:r>
            <a:endParaRPr lang="en-US" dirty="0"/>
          </a:p>
        </p:txBody>
      </p:sp>
      <p:sp>
        <p:nvSpPr>
          <p:cNvPr id="3" name="Content Placeholder 2">
            <a:extLst>
              <a:ext uri="{FF2B5EF4-FFF2-40B4-BE49-F238E27FC236}">
                <a16:creationId xmlns:a16="http://schemas.microsoft.com/office/drawing/2014/main" id="{789360E2-B717-F6B8-A5D9-B102DFF1B883}"/>
              </a:ext>
            </a:extLst>
          </p:cNvPr>
          <p:cNvSpPr>
            <a:spLocks noGrp="1"/>
          </p:cNvSpPr>
          <p:nvPr>
            <p:ph idx="1"/>
          </p:nvPr>
        </p:nvSpPr>
        <p:spPr>
          <a:xfrm>
            <a:off x="1103312" y="2239823"/>
            <a:ext cx="5136541" cy="4008576"/>
          </a:xfrm>
        </p:spPr>
        <p:txBody>
          <a:bodyPr vert="horz" lIns="91440" tIns="45720" rIns="91440" bIns="45720" rtlCol="0" anchor="t">
            <a:normAutofit fontScale="85000" lnSpcReduction="20000"/>
          </a:bodyPr>
          <a:lstStyle/>
          <a:p>
            <a:r>
              <a:rPr lang="en-US" dirty="0"/>
              <a:t>A way to get things from your head to a list, so you don't waste brain power trying to remember everything</a:t>
            </a:r>
          </a:p>
          <a:p>
            <a:pPr>
              <a:buClr>
                <a:srgbClr val="8AD0D6"/>
              </a:buClr>
            </a:pPr>
            <a:r>
              <a:rPr lang="en-US" dirty="0"/>
              <a:t>This system has 5 steps in the framework, Capture, Clarify, Organize, Reflect, Engage</a:t>
            </a:r>
          </a:p>
          <a:p>
            <a:pPr>
              <a:buClr>
                <a:srgbClr val="8AD0D6"/>
              </a:buClr>
            </a:pPr>
            <a:r>
              <a:rPr lang="en-US" dirty="0"/>
              <a:t>Pros: Structured approach, good for not worrying about remembering everything since the to-do list is not an internal mental one</a:t>
            </a:r>
          </a:p>
          <a:p>
            <a:pPr>
              <a:buClr>
                <a:srgbClr val="8AD0D6"/>
              </a:buClr>
            </a:pPr>
            <a:r>
              <a:rPr lang="en-US" dirty="0"/>
              <a:t>Cons: Large initial implementation time commitment, needs constant maintenance</a:t>
            </a:r>
          </a:p>
          <a:p>
            <a:pPr>
              <a:buClr>
                <a:srgbClr val="8AD0D6"/>
              </a:buClr>
            </a:pPr>
            <a:r>
              <a:rPr lang="en-US" dirty="0"/>
              <a:t>WARNING: If you are a procrastinator, you can spend more time organizing than doing so this might not be a good system for you</a:t>
            </a:r>
          </a:p>
        </p:txBody>
      </p:sp>
      <p:pic>
        <p:nvPicPr>
          <p:cNvPr id="4" name="Picture 3" descr="Meme of a cartoon crab holding a todo list that says &quot;nothing&quot; that they just crossed out.  Meme title says &quot;get stuff done&quot;">
            <a:extLst>
              <a:ext uri="{FF2B5EF4-FFF2-40B4-BE49-F238E27FC236}">
                <a16:creationId xmlns:a16="http://schemas.microsoft.com/office/drawing/2014/main" id="{CF286B4A-1894-397C-DE92-EF1C39881C7B}"/>
              </a:ext>
            </a:extLst>
          </p:cNvPr>
          <p:cNvPicPr>
            <a:picLocks noChangeAspect="1"/>
          </p:cNvPicPr>
          <p:nvPr/>
        </p:nvPicPr>
        <p:blipFill>
          <a:blip r:embed="rId2"/>
          <a:stretch>
            <a:fillRect/>
          </a:stretch>
        </p:blipFill>
        <p:spPr>
          <a:xfrm>
            <a:off x="6624907" y="2240531"/>
            <a:ext cx="4419960" cy="3110183"/>
          </a:xfrm>
          <a:prstGeom prst="rect">
            <a:avLst/>
          </a:prstGeom>
        </p:spPr>
      </p:pic>
    </p:spTree>
    <p:extLst>
      <p:ext uri="{BB962C8B-B14F-4D97-AF65-F5344CB8AC3E}">
        <p14:creationId xmlns:p14="http://schemas.microsoft.com/office/powerpoint/2010/main" val="128332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C195-B259-A024-46E9-3AA8EA8FE937}"/>
              </a:ext>
            </a:extLst>
          </p:cNvPr>
          <p:cNvSpPr>
            <a:spLocks noGrp="1"/>
          </p:cNvSpPr>
          <p:nvPr>
            <p:ph type="title"/>
          </p:nvPr>
        </p:nvSpPr>
        <p:spPr/>
        <p:txBody>
          <a:bodyPr/>
          <a:lstStyle/>
          <a:p>
            <a:r>
              <a:rPr lang="en-US" dirty="0">
                <a:ea typeface="+mj-lt"/>
                <a:cs typeface="+mj-lt"/>
              </a:rPr>
              <a:t>Pomodoro technique</a:t>
            </a:r>
            <a:endParaRPr lang="en-US" dirty="0"/>
          </a:p>
        </p:txBody>
      </p:sp>
      <p:sp>
        <p:nvSpPr>
          <p:cNvPr id="3" name="Content Placeholder 2">
            <a:extLst>
              <a:ext uri="{FF2B5EF4-FFF2-40B4-BE49-F238E27FC236}">
                <a16:creationId xmlns:a16="http://schemas.microsoft.com/office/drawing/2014/main" id="{7A1E8AB1-FB21-8D0F-2850-D630F38FCE04}"/>
              </a:ext>
            </a:extLst>
          </p:cNvPr>
          <p:cNvSpPr>
            <a:spLocks noGrp="1"/>
          </p:cNvSpPr>
          <p:nvPr>
            <p:ph idx="1"/>
          </p:nvPr>
        </p:nvSpPr>
        <p:spPr>
          <a:xfrm>
            <a:off x="4616979" y="1873002"/>
            <a:ext cx="6724040" cy="4375397"/>
          </a:xfrm>
        </p:spPr>
        <p:txBody>
          <a:bodyPr vert="horz" lIns="91440" tIns="45720" rIns="91440" bIns="45720" rtlCol="0" anchor="t">
            <a:normAutofit fontScale="85000" lnSpcReduction="10000"/>
          </a:bodyPr>
          <a:lstStyle/>
          <a:p>
            <a:r>
              <a:rPr lang="en-US" dirty="0"/>
              <a:t>Breaks everything down into timed intervals with short breaks</a:t>
            </a:r>
          </a:p>
          <a:p>
            <a:pPr>
              <a:buClr>
                <a:srgbClr val="8AD0D6"/>
              </a:buClr>
            </a:pPr>
            <a:r>
              <a:rPr lang="en-US" dirty="0"/>
              <a:t>Timer is usually 25min of work, 5 min break, after every 4 intervals of work take a longer break</a:t>
            </a:r>
            <a:endParaRPr lang="en-US"/>
          </a:p>
          <a:p>
            <a:pPr>
              <a:buClr>
                <a:srgbClr val="8AD0D6"/>
              </a:buClr>
            </a:pPr>
            <a:r>
              <a:rPr lang="en-US" dirty="0"/>
              <a:t>Designed to help focus on a task without interruptions taking advantage of attention spans</a:t>
            </a:r>
          </a:p>
          <a:p>
            <a:pPr>
              <a:buClr>
                <a:srgbClr val="8AD0D6"/>
              </a:buClr>
            </a:pPr>
            <a:r>
              <a:rPr lang="en-US" dirty="0"/>
              <a:t>Pros: Focus and productivity is easier with a time limit, good for procrastinators, can help with burn out since there are regular breaks</a:t>
            </a:r>
            <a:endParaRPr lang="en-US"/>
          </a:p>
          <a:p>
            <a:pPr>
              <a:buClr>
                <a:srgbClr val="8AD0D6"/>
              </a:buClr>
            </a:pPr>
            <a:r>
              <a:rPr lang="en-US" dirty="0"/>
              <a:t>Cons: Tough for teams or situations where interruptions are frequent, can interrupt a deep concentration, needs some discipline to stick to your timers</a:t>
            </a:r>
          </a:p>
          <a:p>
            <a:pPr>
              <a:buClr>
                <a:srgbClr val="8AD0D6"/>
              </a:buClr>
            </a:pPr>
            <a:r>
              <a:rPr lang="en-US" dirty="0"/>
              <a:t>WARNING: If you tend to fall into focus for long periods of time to get your best work done, this will annoy the heck out of you</a:t>
            </a:r>
            <a:endParaRPr lang="en-US"/>
          </a:p>
        </p:txBody>
      </p:sp>
      <p:pic>
        <p:nvPicPr>
          <p:cNvPr id="4" name="Picture 3" descr="Meme of a cat using a computer that says &quot;Must. Do. Work. Oh. Funny dog video!&quot;">
            <a:extLst>
              <a:ext uri="{FF2B5EF4-FFF2-40B4-BE49-F238E27FC236}">
                <a16:creationId xmlns:a16="http://schemas.microsoft.com/office/drawing/2014/main" id="{B2CCC9B3-88F1-5594-8B7C-4A1BEE63A221}"/>
              </a:ext>
            </a:extLst>
          </p:cNvPr>
          <p:cNvPicPr>
            <a:picLocks noChangeAspect="1"/>
          </p:cNvPicPr>
          <p:nvPr/>
        </p:nvPicPr>
        <p:blipFill>
          <a:blip r:embed="rId2"/>
          <a:stretch>
            <a:fillRect/>
          </a:stretch>
        </p:blipFill>
        <p:spPr>
          <a:xfrm>
            <a:off x="645584" y="2368549"/>
            <a:ext cx="3968750" cy="2988734"/>
          </a:xfrm>
          <a:prstGeom prst="rect">
            <a:avLst/>
          </a:prstGeom>
        </p:spPr>
      </p:pic>
    </p:spTree>
    <p:extLst>
      <p:ext uri="{BB962C8B-B14F-4D97-AF65-F5344CB8AC3E}">
        <p14:creationId xmlns:p14="http://schemas.microsoft.com/office/powerpoint/2010/main" val="186534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88E-4DDA-C1B5-5696-EB99B2422ADE}"/>
              </a:ext>
            </a:extLst>
          </p:cNvPr>
          <p:cNvSpPr>
            <a:spLocks noGrp="1"/>
          </p:cNvSpPr>
          <p:nvPr>
            <p:ph type="title"/>
          </p:nvPr>
        </p:nvSpPr>
        <p:spPr/>
        <p:txBody>
          <a:bodyPr/>
          <a:lstStyle/>
          <a:p>
            <a:r>
              <a:rPr lang="en-US" dirty="0">
                <a:ea typeface="+mj-lt"/>
                <a:cs typeface="+mj-lt"/>
              </a:rPr>
              <a:t>Bullet journal (</a:t>
            </a:r>
            <a:r>
              <a:rPr lang="en-US" dirty="0" err="1">
                <a:ea typeface="+mj-lt"/>
                <a:cs typeface="+mj-lt"/>
              </a:rPr>
              <a:t>BuJo</a:t>
            </a:r>
            <a:r>
              <a:rPr lang="en-US" dirty="0">
                <a:ea typeface="+mj-lt"/>
                <a:cs typeface="+mj-lt"/>
              </a:rPr>
              <a:t>)</a:t>
            </a:r>
            <a:endParaRPr lang="en-US" dirty="0"/>
          </a:p>
        </p:txBody>
      </p:sp>
      <p:sp>
        <p:nvSpPr>
          <p:cNvPr id="3" name="Content Placeholder 2">
            <a:extLst>
              <a:ext uri="{FF2B5EF4-FFF2-40B4-BE49-F238E27FC236}">
                <a16:creationId xmlns:a16="http://schemas.microsoft.com/office/drawing/2014/main" id="{310001FE-DB66-F2C2-6B3F-EE48882300C7}"/>
              </a:ext>
            </a:extLst>
          </p:cNvPr>
          <p:cNvSpPr>
            <a:spLocks noGrp="1"/>
          </p:cNvSpPr>
          <p:nvPr>
            <p:ph idx="1"/>
          </p:nvPr>
        </p:nvSpPr>
        <p:spPr>
          <a:xfrm>
            <a:off x="4913312" y="2074084"/>
            <a:ext cx="6660541" cy="4174315"/>
          </a:xfrm>
        </p:spPr>
        <p:txBody>
          <a:bodyPr vert="horz" lIns="91440" tIns="45720" rIns="91440" bIns="45720" rtlCol="0" anchor="t">
            <a:normAutofit fontScale="92500" lnSpcReduction="20000"/>
          </a:bodyPr>
          <a:lstStyle/>
          <a:p>
            <a:r>
              <a:rPr lang="en-US" dirty="0"/>
              <a:t>This can be a physical or digital journal, this is a very flexible system</a:t>
            </a:r>
          </a:p>
          <a:p>
            <a:pPr>
              <a:buClr>
                <a:srgbClr val="8AD0D6"/>
              </a:buClr>
            </a:pPr>
            <a:r>
              <a:rPr lang="en-US" dirty="0"/>
              <a:t>Some people like making them pretty, some don't care, do what works for you</a:t>
            </a:r>
          </a:p>
          <a:p>
            <a:pPr>
              <a:buClr>
                <a:srgbClr val="8AD0D6"/>
              </a:buClr>
            </a:pPr>
            <a:r>
              <a:rPr lang="en-US" dirty="0"/>
              <a:t>The more official rules include things like an index, future log, monthly log and daily logs, but this can be done however you want</a:t>
            </a:r>
          </a:p>
          <a:p>
            <a:pPr>
              <a:buClr>
                <a:srgbClr val="8AD0D6"/>
              </a:buClr>
            </a:pPr>
            <a:r>
              <a:rPr lang="en-US" dirty="0"/>
              <a:t>Pros: VERY customizable, allows creativity and the ability to make it work for you however you want</a:t>
            </a:r>
          </a:p>
          <a:p>
            <a:pPr>
              <a:buClr>
                <a:srgbClr val="8AD0D6"/>
              </a:buClr>
            </a:pPr>
            <a:r>
              <a:rPr lang="en-US" dirty="0"/>
              <a:t>Cons: It can be easy to ignore your tasks, it's easy to fall into the trap of making it so pretty you do that instead of work</a:t>
            </a:r>
          </a:p>
          <a:p>
            <a:pPr>
              <a:buClr>
                <a:srgbClr val="8AD0D6"/>
              </a:buClr>
            </a:pPr>
            <a:r>
              <a:rPr lang="en-US" dirty="0"/>
              <a:t>WARNING: if you like stationary this can be an expensive habit. Ask me how I know.  </a:t>
            </a:r>
          </a:p>
        </p:txBody>
      </p:sp>
      <p:pic>
        <p:nvPicPr>
          <p:cNvPr id="4" name="Picture 3" descr="Meme of Gru with a board that says: &quot;start journaling to help with memory problems&quot; next panel says &quot;write down important info from each day for a solid week&quot; Last two panels, happy Gru says &quot;misplace journal &amp; lose all info you offloaded into it&quot; and Sad/confused Gru says &quot;misplace journal &amp; lose all info you offloaded into it&quot;">
            <a:extLst>
              <a:ext uri="{FF2B5EF4-FFF2-40B4-BE49-F238E27FC236}">
                <a16:creationId xmlns:a16="http://schemas.microsoft.com/office/drawing/2014/main" id="{953C0AE2-0864-2CEF-3A51-F9B22E362650}"/>
              </a:ext>
            </a:extLst>
          </p:cNvPr>
          <p:cNvPicPr>
            <a:picLocks noChangeAspect="1"/>
          </p:cNvPicPr>
          <p:nvPr/>
        </p:nvPicPr>
        <p:blipFill>
          <a:blip r:embed="rId2"/>
          <a:stretch>
            <a:fillRect/>
          </a:stretch>
        </p:blipFill>
        <p:spPr>
          <a:xfrm>
            <a:off x="647979" y="2075531"/>
            <a:ext cx="3915834" cy="3905251"/>
          </a:xfrm>
          <a:prstGeom prst="rect">
            <a:avLst/>
          </a:prstGeom>
        </p:spPr>
      </p:pic>
    </p:spTree>
    <p:extLst>
      <p:ext uri="{BB962C8B-B14F-4D97-AF65-F5344CB8AC3E}">
        <p14:creationId xmlns:p14="http://schemas.microsoft.com/office/powerpoint/2010/main" val="217150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9BD-FF8C-71AB-D7A9-D4158C9E6AA8}"/>
              </a:ext>
            </a:extLst>
          </p:cNvPr>
          <p:cNvSpPr>
            <a:spLocks noGrp="1"/>
          </p:cNvSpPr>
          <p:nvPr>
            <p:ph type="title"/>
          </p:nvPr>
        </p:nvSpPr>
        <p:spPr/>
        <p:txBody>
          <a:bodyPr/>
          <a:lstStyle/>
          <a:p>
            <a:r>
              <a:rPr lang="en-US" dirty="0">
                <a:ea typeface="+mj-lt"/>
                <a:cs typeface="+mj-lt"/>
              </a:rPr>
              <a:t>Most Important Thing (MIT)</a:t>
            </a:r>
            <a:endParaRPr lang="en-US" dirty="0"/>
          </a:p>
        </p:txBody>
      </p:sp>
      <p:sp>
        <p:nvSpPr>
          <p:cNvPr id="3" name="Content Placeholder 2">
            <a:extLst>
              <a:ext uri="{FF2B5EF4-FFF2-40B4-BE49-F238E27FC236}">
                <a16:creationId xmlns:a16="http://schemas.microsoft.com/office/drawing/2014/main" id="{9E1A88B1-A1A0-B15A-86EA-05D195D93504}"/>
              </a:ext>
            </a:extLst>
          </p:cNvPr>
          <p:cNvSpPr>
            <a:spLocks noGrp="1"/>
          </p:cNvSpPr>
          <p:nvPr>
            <p:ph idx="1"/>
          </p:nvPr>
        </p:nvSpPr>
        <p:spPr>
          <a:xfrm>
            <a:off x="1103312" y="1966654"/>
            <a:ext cx="4920881" cy="4281745"/>
          </a:xfrm>
        </p:spPr>
        <p:txBody>
          <a:bodyPr vert="horz" lIns="91440" tIns="45720" rIns="91440" bIns="45720" rtlCol="0" anchor="t">
            <a:normAutofit fontScale="77500" lnSpcReduction="20000"/>
          </a:bodyPr>
          <a:lstStyle/>
          <a:p>
            <a:r>
              <a:rPr lang="en-US" dirty="0"/>
              <a:t>Looks at the 1-3 most important tasks for the day</a:t>
            </a:r>
          </a:p>
          <a:p>
            <a:pPr>
              <a:buClr>
                <a:srgbClr val="8AD0D6"/>
              </a:buClr>
            </a:pPr>
            <a:r>
              <a:rPr lang="en-US" dirty="0"/>
              <a:t>Pros: Doing the important or high impact stuff first can encourage you to do more, this can show clear progress, very specific high </a:t>
            </a:r>
            <a:r>
              <a:rPr lang="en-US"/>
              <a:t>value stuff gets done</a:t>
            </a:r>
          </a:p>
          <a:p>
            <a:pPr>
              <a:buClr>
                <a:srgbClr val="8AD0D6"/>
              </a:buClr>
            </a:pPr>
            <a:r>
              <a:rPr lang="en-US" dirty="0"/>
              <a:t>Cons: Prioritization shifts are an issue, your most important task might be too large to get done in the time you have, you may be in an environment where only getting 1-3 things done isn't enough</a:t>
            </a:r>
            <a:endParaRPr lang="en-US"/>
          </a:p>
          <a:p>
            <a:pPr>
              <a:buClr>
                <a:srgbClr val="8AD0D6"/>
              </a:buClr>
            </a:pPr>
            <a:r>
              <a:rPr lang="en-US" dirty="0"/>
              <a:t>WARNING: Easy to do one thing, pat yourself on the back for job well done and then go back to your enjoyable thing of choice like video games instead of getting everything you need to done</a:t>
            </a:r>
          </a:p>
          <a:p>
            <a:pPr lvl="1">
              <a:buClr>
                <a:srgbClr val="8AD0D6"/>
              </a:buClr>
              <a:buFont typeface="Courier New" charset="2"/>
              <a:buChar char="o"/>
            </a:pPr>
            <a:r>
              <a:rPr lang="en-US" dirty="0"/>
              <a:t>Consider adapting this to work with other methods by using this to help </a:t>
            </a:r>
            <a:r>
              <a:rPr lang="en-US"/>
              <a:t>prioritization in another time management technique</a:t>
            </a:r>
          </a:p>
        </p:txBody>
      </p:sp>
      <p:pic>
        <p:nvPicPr>
          <p:cNvPr id="4" name="Picture 3" descr="Gif of The Rock (the actor) that says &quot;It's very important&quot;">
            <a:extLst>
              <a:ext uri="{FF2B5EF4-FFF2-40B4-BE49-F238E27FC236}">
                <a16:creationId xmlns:a16="http://schemas.microsoft.com/office/drawing/2014/main" id="{3CDA93EF-FDDA-9DA9-5954-DA2498637783}"/>
              </a:ext>
            </a:extLst>
          </p:cNvPr>
          <p:cNvPicPr>
            <a:picLocks noChangeAspect="1"/>
          </p:cNvPicPr>
          <p:nvPr/>
        </p:nvPicPr>
        <p:blipFill>
          <a:blip r:embed="rId2"/>
          <a:stretch>
            <a:fillRect/>
          </a:stretch>
        </p:blipFill>
        <p:spPr>
          <a:xfrm>
            <a:off x="6575844" y="2575974"/>
            <a:ext cx="4762500" cy="3057525"/>
          </a:xfrm>
          <a:prstGeom prst="rect">
            <a:avLst/>
          </a:prstGeom>
        </p:spPr>
      </p:pic>
    </p:spTree>
    <p:extLst>
      <p:ext uri="{BB962C8B-B14F-4D97-AF65-F5344CB8AC3E}">
        <p14:creationId xmlns:p14="http://schemas.microsoft.com/office/powerpoint/2010/main" val="26460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2F6C-5486-4815-B123-BFA4D32F4229}"/>
              </a:ext>
            </a:extLst>
          </p:cNvPr>
          <p:cNvSpPr>
            <a:spLocks noGrp="1"/>
          </p:cNvSpPr>
          <p:nvPr>
            <p:ph type="title"/>
          </p:nvPr>
        </p:nvSpPr>
        <p:spPr/>
        <p:txBody>
          <a:bodyPr/>
          <a:lstStyle/>
          <a:p>
            <a:r>
              <a:rPr lang="en-US" dirty="0">
                <a:ea typeface="Calibri Light"/>
                <a:cs typeface="Calibri Light"/>
              </a:rPr>
              <a:t>Calendars</a:t>
            </a:r>
          </a:p>
        </p:txBody>
      </p:sp>
      <p:sp>
        <p:nvSpPr>
          <p:cNvPr id="3" name="Content Placeholder 2">
            <a:extLst>
              <a:ext uri="{FF2B5EF4-FFF2-40B4-BE49-F238E27FC236}">
                <a16:creationId xmlns:a16="http://schemas.microsoft.com/office/drawing/2014/main" id="{E4F1D51E-71FC-06F9-079D-EF0F5F14F40F}"/>
              </a:ext>
            </a:extLst>
          </p:cNvPr>
          <p:cNvSpPr>
            <a:spLocks noGrp="1"/>
          </p:cNvSpPr>
          <p:nvPr>
            <p:ph idx="1"/>
          </p:nvPr>
        </p:nvSpPr>
        <p:spPr>
          <a:xfrm>
            <a:off x="4606395" y="1851835"/>
            <a:ext cx="6988625" cy="4216647"/>
          </a:xfrm>
        </p:spPr>
        <p:txBody>
          <a:bodyPr vert="horz" lIns="91440" tIns="45720" rIns="91440" bIns="45720" rtlCol="0" anchor="t">
            <a:normAutofit fontScale="92500" lnSpcReduction="20000"/>
          </a:bodyPr>
          <a:lstStyle/>
          <a:p>
            <a:r>
              <a:rPr lang="en-US" dirty="0">
                <a:ea typeface="+mn-lt"/>
                <a:cs typeface="+mn-lt"/>
              </a:rPr>
              <a:t>You can use a calendar to block out due dates</a:t>
            </a:r>
          </a:p>
          <a:p>
            <a:pPr>
              <a:buClr>
                <a:srgbClr val="8AD0D6"/>
              </a:buClr>
            </a:pPr>
            <a:r>
              <a:rPr lang="en-US" dirty="0">
                <a:ea typeface="+mn-lt"/>
                <a:cs typeface="+mn-lt"/>
              </a:rPr>
              <a:t>You can use them to block out study time</a:t>
            </a:r>
          </a:p>
          <a:p>
            <a:pPr>
              <a:buClr>
                <a:srgbClr val="8AD0D6"/>
              </a:buClr>
            </a:pPr>
            <a:r>
              <a:rPr lang="en-US" dirty="0">
                <a:ea typeface="+mn-lt"/>
                <a:cs typeface="+mn-lt"/>
              </a:rPr>
              <a:t>One good use of a calendar is to plan out your day/week so you can see exactly what's going on with your time, if you feel like you have no time for anything you can record what you're doing to see where it's going</a:t>
            </a:r>
          </a:p>
          <a:p>
            <a:pPr>
              <a:buClr>
                <a:srgbClr val="8AD0D6"/>
              </a:buClr>
            </a:pPr>
            <a:r>
              <a:rPr lang="en-US" dirty="0"/>
              <a:t>Make sure to include incidentals, so if you add in a work day, don't forget to include transit time</a:t>
            </a:r>
          </a:p>
          <a:p>
            <a:pPr>
              <a:buClr>
                <a:srgbClr val="8AD0D6"/>
              </a:buClr>
            </a:pPr>
            <a:r>
              <a:rPr lang="en-US" dirty="0"/>
              <a:t>Taking care of yourself including hygiene, sleep and food are good to include on your plan, as well as some relaxation time</a:t>
            </a:r>
          </a:p>
          <a:p>
            <a:pPr>
              <a:buClr>
                <a:srgbClr val="8AD0D6"/>
              </a:buClr>
            </a:pPr>
            <a:r>
              <a:rPr lang="en-US" dirty="0"/>
              <a:t>Make sure to give yourself some extra padding time if possible, such as over estimating how long work will take so you aren't stuck at the last minute</a:t>
            </a:r>
          </a:p>
        </p:txBody>
      </p:sp>
      <p:pic>
        <p:nvPicPr>
          <p:cNvPr id="4" name="Picture 3" descr="A cartoon character with mouth open and cheering that says &quot;we'll deal with this issue tomorrow!&quot;">
            <a:extLst>
              <a:ext uri="{FF2B5EF4-FFF2-40B4-BE49-F238E27FC236}">
                <a16:creationId xmlns:a16="http://schemas.microsoft.com/office/drawing/2014/main" id="{F8401C9B-AA13-BDE5-1A8A-E6CD52CDC1B8}"/>
              </a:ext>
            </a:extLst>
          </p:cNvPr>
          <p:cNvPicPr>
            <a:picLocks noChangeAspect="1"/>
          </p:cNvPicPr>
          <p:nvPr/>
        </p:nvPicPr>
        <p:blipFill>
          <a:blip r:embed="rId2"/>
          <a:stretch>
            <a:fillRect/>
          </a:stretch>
        </p:blipFill>
        <p:spPr>
          <a:xfrm>
            <a:off x="252941" y="2297642"/>
            <a:ext cx="4097867" cy="2834217"/>
          </a:xfrm>
          <a:prstGeom prst="rect">
            <a:avLst/>
          </a:prstGeom>
        </p:spPr>
      </p:pic>
    </p:spTree>
    <p:extLst>
      <p:ext uri="{BB962C8B-B14F-4D97-AF65-F5344CB8AC3E}">
        <p14:creationId xmlns:p14="http://schemas.microsoft.com/office/powerpoint/2010/main" val="284420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AB78-FE5B-A63E-D64F-7D0D882D250D}"/>
              </a:ext>
            </a:extLst>
          </p:cNvPr>
          <p:cNvSpPr>
            <a:spLocks noGrp="1"/>
          </p:cNvSpPr>
          <p:nvPr>
            <p:ph type="title"/>
          </p:nvPr>
        </p:nvSpPr>
        <p:spPr/>
        <p:txBody>
          <a:bodyPr/>
          <a:lstStyle/>
          <a:p>
            <a:r>
              <a:rPr lang="en-US" dirty="0">
                <a:ea typeface="Calibri Light"/>
                <a:cs typeface="Calibri Light"/>
              </a:rPr>
              <a:t>Software suggestions</a:t>
            </a:r>
            <a:endParaRPr lang="en-US" dirty="0"/>
          </a:p>
        </p:txBody>
      </p:sp>
      <p:sp>
        <p:nvSpPr>
          <p:cNvPr id="3" name="Content Placeholder 2">
            <a:extLst>
              <a:ext uri="{FF2B5EF4-FFF2-40B4-BE49-F238E27FC236}">
                <a16:creationId xmlns:a16="http://schemas.microsoft.com/office/drawing/2014/main" id="{02DC7A15-19C2-456A-43BC-16B84830C6ED}"/>
              </a:ext>
            </a:extLst>
          </p:cNvPr>
          <p:cNvSpPr>
            <a:spLocks noGrp="1"/>
          </p:cNvSpPr>
          <p:nvPr>
            <p:ph idx="1"/>
          </p:nvPr>
        </p:nvSpPr>
        <p:spPr>
          <a:xfrm>
            <a:off x="1103312" y="2116418"/>
            <a:ext cx="5813875" cy="4131981"/>
          </a:xfrm>
        </p:spPr>
        <p:txBody>
          <a:bodyPr vert="horz" lIns="91440" tIns="45720" rIns="91440" bIns="45720" rtlCol="0" anchor="t">
            <a:normAutofit fontScale="77500" lnSpcReduction="20000"/>
          </a:bodyPr>
          <a:lstStyle/>
          <a:p>
            <a:pPr>
              <a:buClr>
                <a:srgbClr val="FFFFFF"/>
              </a:buClr>
            </a:pPr>
            <a:r>
              <a:rPr lang="en-US" dirty="0">
                <a:ea typeface="+mn-lt"/>
                <a:cs typeface="+mn-lt"/>
              </a:rPr>
              <a:t>For some people having an app or software to implement your time management strategy can be helpful</a:t>
            </a:r>
          </a:p>
          <a:p>
            <a:pPr>
              <a:buClr>
                <a:srgbClr val="FFFFFF"/>
              </a:buClr>
            </a:pPr>
            <a:r>
              <a:rPr lang="en-US" dirty="0">
                <a:ea typeface="+mn-lt"/>
                <a:cs typeface="+mn-lt"/>
              </a:rPr>
              <a:t>Kanban style boards</a:t>
            </a:r>
            <a:endParaRPr lang="en-US" dirty="0"/>
          </a:p>
          <a:p>
            <a:pPr lvl="1">
              <a:buClr>
                <a:srgbClr val="FFFFFF"/>
              </a:buClr>
              <a:buFont typeface="Courier New" charset="2"/>
              <a:buChar char="o"/>
            </a:pPr>
            <a:r>
              <a:rPr lang="en-US" dirty="0">
                <a:ea typeface="+mn-lt"/>
                <a:cs typeface="+mn-lt"/>
              </a:rPr>
              <a:t>It's like a visual to-do list  using cards for items, usually broken down into three categories, to do, in progress and done</a:t>
            </a:r>
          </a:p>
          <a:p>
            <a:pPr lvl="1">
              <a:buClr>
                <a:srgbClr val="FFFFFF"/>
              </a:buClr>
              <a:buFont typeface="Courier New" charset="2"/>
              <a:buChar char="o"/>
            </a:pPr>
            <a:r>
              <a:rPr lang="en-US" dirty="0">
                <a:ea typeface="+mn-lt"/>
                <a:cs typeface="+mn-lt"/>
              </a:rPr>
              <a:t>Trello, Notion, and other kanban style applications</a:t>
            </a:r>
            <a:endParaRPr lang="en-US" dirty="0"/>
          </a:p>
          <a:p>
            <a:pPr>
              <a:buClr>
                <a:srgbClr val="FFFFFF"/>
              </a:buClr>
            </a:pPr>
            <a:r>
              <a:rPr lang="en-US" dirty="0">
                <a:ea typeface="Calibri"/>
                <a:cs typeface="Calibri"/>
              </a:rPr>
              <a:t>Calendar tools</a:t>
            </a:r>
          </a:p>
          <a:p>
            <a:pPr lvl="1">
              <a:buClr>
                <a:srgbClr val="FFFFFF"/>
              </a:buClr>
              <a:buFont typeface="Courier New" charset="2"/>
              <a:buChar char="o"/>
            </a:pPr>
            <a:r>
              <a:rPr lang="en-US" sz="2200" dirty="0">
                <a:ea typeface="Calibri"/>
                <a:cs typeface="Calibri"/>
              </a:rPr>
              <a:t>Google, Samsung, Apple, or any other digital calendar</a:t>
            </a:r>
            <a:endParaRPr lang="en-US" dirty="0">
              <a:ea typeface="Calibri"/>
              <a:cs typeface="Calibri"/>
            </a:endParaRPr>
          </a:p>
          <a:p>
            <a:pPr>
              <a:buClr>
                <a:srgbClr val="FFFFFF"/>
              </a:buClr>
            </a:pPr>
            <a:r>
              <a:rPr lang="en-US" dirty="0">
                <a:ea typeface="Calibri"/>
                <a:cs typeface="Calibri"/>
              </a:rPr>
              <a:t>Any timer or clock, but separate apps can include reminders for breaks at appropriate intervals</a:t>
            </a:r>
          </a:p>
          <a:p>
            <a:pPr>
              <a:buClr>
                <a:srgbClr val="FFFFFF"/>
              </a:buClr>
            </a:pPr>
            <a:r>
              <a:rPr lang="en-US" dirty="0">
                <a:ea typeface="Calibri"/>
                <a:cs typeface="Calibri"/>
              </a:rPr>
              <a:t>You can also use software to help track what you're actually doing vs what you think you are doing to help you guess how long things take</a:t>
            </a:r>
          </a:p>
          <a:p>
            <a:pPr>
              <a:buClr>
                <a:srgbClr val="FFFFFF"/>
              </a:buClr>
            </a:pPr>
            <a:endParaRPr lang="en-US" dirty="0">
              <a:ea typeface="Calibri"/>
              <a:cs typeface="Calibri"/>
            </a:endParaRPr>
          </a:p>
          <a:p>
            <a:pPr>
              <a:buClr>
                <a:srgbClr val="FFFFFF"/>
              </a:buClr>
            </a:pPr>
            <a:endParaRPr lang="en-US" dirty="0">
              <a:ea typeface="Calibri"/>
              <a:cs typeface="Calibri"/>
            </a:endParaRPr>
          </a:p>
        </p:txBody>
      </p:sp>
      <p:pic>
        <p:nvPicPr>
          <p:cNvPr id="5" name="Picture 4" descr="A cartoon of a duck looking panicked first panel is standing at a window at sunrise and says &quot;oh my dog i have so much to do I don't know where to start&quot; next two panels show the day passing.  Fourth panel is at night and says &quot;well i gave it my best shot&quot;">
            <a:extLst>
              <a:ext uri="{FF2B5EF4-FFF2-40B4-BE49-F238E27FC236}">
                <a16:creationId xmlns:a16="http://schemas.microsoft.com/office/drawing/2014/main" id="{F59A1211-6EDC-3EEB-D697-D103DE450C33}"/>
              </a:ext>
            </a:extLst>
          </p:cNvPr>
          <p:cNvPicPr>
            <a:picLocks noChangeAspect="1"/>
          </p:cNvPicPr>
          <p:nvPr/>
        </p:nvPicPr>
        <p:blipFill>
          <a:blip r:embed="rId2"/>
          <a:stretch>
            <a:fillRect/>
          </a:stretch>
        </p:blipFill>
        <p:spPr>
          <a:xfrm>
            <a:off x="7240752" y="1333500"/>
            <a:ext cx="3891164" cy="4699000"/>
          </a:xfrm>
          <a:prstGeom prst="rect">
            <a:avLst/>
          </a:prstGeom>
        </p:spPr>
      </p:pic>
    </p:spTree>
    <p:extLst>
      <p:ext uri="{BB962C8B-B14F-4D97-AF65-F5344CB8AC3E}">
        <p14:creationId xmlns:p14="http://schemas.microsoft.com/office/powerpoint/2010/main" val="1881549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How to … Manage your time</vt:lpstr>
      <vt:lpstr>Why time management matters</vt:lpstr>
      <vt:lpstr>How to select something that works for you</vt:lpstr>
      <vt:lpstr>Getting things done (GTD)</vt:lpstr>
      <vt:lpstr>Pomodoro technique</vt:lpstr>
      <vt:lpstr>Bullet journal (BuJo)</vt:lpstr>
      <vt:lpstr>Most Important Thing (MIT)</vt:lpstr>
      <vt:lpstr>Calendars</vt:lpstr>
      <vt:lpstr>Software suggestions</vt:lpstr>
      <vt:lpstr>Procrastination</vt:lpstr>
      <vt:lpstr>Other road blocks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556</cp:revision>
  <dcterms:created xsi:type="dcterms:W3CDTF">2024-12-18T16:19:32Z</dcterms:created>
  <dcterms:modified xsi:type="dcterms:W3CDTF">2025-11-26T15:45:43Z</dcterms:modified>
</cp:coreProperties>
</file>